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61" r:id="rId4"/>
    <p:sldId id="259" r:id="rId5"/>
    <p:sldId id="270" r:id="rId6"/>
    <p:sldId id="262" r:id="rId7"/>
    <p:sldId id="263" r:id="rId8"/>
    <p:sldId id="276" r:id="rId9"/>
    <p:sldId id="277" r:id="rId10"/>
    <p:sldId id="278" r:id="rId11"/>
    <p:sldId id="279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69802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>
        <p:scale>
          <a:sx n="60" d="100"/>
          <a:sy n="60" d="100"/>
        </p:scale>
        <p:origin x="-105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294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80A80-177E-4AC1-8ADD-2BE6FA6BBA3F}" type="datetimeFigureOut">
              <a:rPr lang="pt-PT" smtClean="0"/>
              <a:pPr/>
              <a:t>08-09-2016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6E486-295C-4865-9066-10635B8E022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62373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6E486-295C-4865-9066-10635B8E022F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6E486-295C-4865-9066-10635B8E022F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E04B-43A3-4C8B-A5A4-0284BC728AC1}" type="datetime1">
              <a:rPr lang="pt-PT" smtClean="0"/>
              <a:pPr/>
              <a:t>08-09-2016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4434-E9EA-4488-9998-8AD6237168A7}" type="datetime1">
              <a:rPr lang="pt-PT" smtClean="0"/>
              <a:pPr/>
              <a:t>08-09-2016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A219-2EC0-49DF-ADBC-84198A609217}" type="datetime1">
              <a:rPr lang="pt-PT" smtClean="0"/>
              <a:pPr/>
              <a:t>08-09-2016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96CF-E28C-4BAC-93FC-961832F98477}" type="datetime1">
              <a:rPr lang="pt-PT" smtClean="0"/>
              <a:pPr/>
              <a:t>08-09-2016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98A-9962-4619-8710-0AA8980831DD}" type="datetime1">
              <a:rPr lang="pt-PT" smtClean="0"/>
              <a:pPr/>
              <a:t>08-09-2016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CF4B-59C8-4337-BF94-F3352699138B}" type="datetime1">
              <a:rPr lang="pt-PT" smtClean="0"/>
              <a:pPr/>
              <a:t>08-09-2016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968-E76B-497F-9246-4FB8B32E4B1F}" type="datetime1">
              <a:rPr lang="pt-PT" smtClean="0"/>
              <a:pPr/>
              <a:t>08-09-2016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2CFE-307C-489E-BBD8-2EB31CEB990D}" type="datetime1">
              <a:rPr lang="pt-PT" smtClean="0"/>
              <a:pPr/>
              <a:t>08-09-2016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8863-546B-43FB-BB77-D3EEC6B64537}" type="datetime1">
              <a:rPr lang="pt-PT" smtClean="0"/>
              <a:pPr/>
              <a:t>08-09-2016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81F5-6260-4F64-8960-C02EEE9E4FA1}" type="datetime1">
              <a:rPr lang="pt-PT" smtClean="0"/>
              <a:pPr/>
              <a:t>08-09-2016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tar e Arredondar Rectângulo de Canto Simples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c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A0BB-53D7-4700-8989-D9F73C0D98BD}" type="datetime1">
              <a:rPr lang="pt-PT" smtClean="0"/>
              <a:pPr/>
              <a:t>08-09-2016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945872-6160-4CA6-B753-19698BDD461D}" type="datetime1">
              <a:rPr lang="pt-PT" smtClean="0"/>
              <a:pPr/>
              <a:t>08-09-2016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0" y="307505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000" dirty="0" smtClean="0">
                <a:latin typeface="Times New Roman" pitchFamily="18" charset="0"/>
                <a:cs typeface="Times New Roman" pitchFamily="18" charset="0"/>
              </a:rPr>
              <a:t>1. Introdução</a:t>
            </a:r>
            <a:endParaRPr lang="pt-PT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6512" y="26006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dirty="0" smtClean="0"/>
              <a:t>1.2. Fluxos e tendências do comércio internacional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271" y="1079500"/>
            <a:ext cx="658945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11</a:t>
            </a:fld>
            <a:endParaRPr lang="pt-PT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6512" y="26006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dirty="0" smtClean="0"/>
              <a:t>1.2. Fluxos e tendências do comércio internacional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325463"/>
            <a:ext cx="86391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12</a:t>
            </a:fld>
            <a:endParaRPr lang="pt-PT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6512" y="26006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dirty="0" smtClean="0"/>
              <a:t>1.2. Fluxos e tendências do comércio internacional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45951"/>
            <a:ext cx="357187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749" y="1323975"/>
            <a:ext cx="34956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6512" y="26006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dirty="0" smtClean="0"/>
              <a:t>1.2. Fluxos e tendências do comércio internacional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679" y="946149"/>
            <a:ext cx="6290642" cy="565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14</a:t>
            </a:fld>
            <a:endParaRPr lang="pt-PT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6512" y="26006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dirty="0" smtClean="0"/>
              <a:t>1.2. Fluxos e tendências do comércio internacional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419" y="1052736"/>
            <a:ext cx="795116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15</a:t>
            </a:fld>
            <a:endParaRPr lang="pt-PT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6512" y="26006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dirty="0" smtClean="0"/>
              <a:t>1.2. Fluxos e tendências do comércio internacional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06" y="1020508"/>
            <a:ext cx="7768788" cy="564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Objetivos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0" y="225886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sz="2800" dirty="0" err="1" smtClean="0"/>
              <a:t>Discutir</a:t>
            </a:r>
            <a:r>
              <a:rPr lang="fr-FR" sz="2800" dirty="0" smtClean="0"/>
              <a:t> a </a:t>
            </a:r>
            <a:r>
              <a:rPr lang="fr-FR" sz="2800" dirty="0" err="1" smtClean="0"/>
              <a:t>relação</a:t>
            </a:r>
            <a:r>
              <a:rPr lang="fr-FR" sz="2800" dirty="0" smtClean="0"/>
              <a:t> </a:t>
            </a:r>
            <a:r>
              <a:rPr lang="fr-FR" sz="2800" dirty="0" err="1" smtClean="0"/>
              <a:t>comércio</a:t>
            </a:r>
            <a:r>
              <a:rPr lang="fr-FR" sz="2800" dirty="0" smtClean="0"/>
              <a:t> </a:t>
            </a:r>
            <a:r>
              <a:rPr lang="fr-FR" sz="2800" dirty="0" err="1" smtClean="0"/>
              <a:t>internacional</a:t>
            </a:r>
            <a:r>
              <a:rPr lang="fr-FR" sz="2800" dirty="0" smtClean="0"/>
              <a:t> – </a:t>
            </a:r>
            <a:r>
              <a:rPr lang="fr-FR" sz="2800" dirty="0" err="1" smtClean="0"/>
              <a:t>crescimento</a:t>
            </a:r>
            <a:r>
              <a:rPr lang="fr-FR" sz="2800" dirty="0" smtClean="0"/>
              <a:t> </a:t>
            </a:r>
            <a:r>
              <a:rPr lang="fr-FR" sz="2800" dirty="0" err="1" smtClean="0"/>
              <a:t>económico</a:t>
            </a:r>
            <a:r>
              <a:rPr lang="fr-FR" sz="2800" dirty="0" smtClean="0"/>
              <a:t> 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Marcador de Posição do Número do Diapositivo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5" name="Rectângulo 4"/>
          <p:cNvSpPr/>
          <p:nvPr/>
        </p:nvSpPr>
        <p:spPr>
          <a:xfrm>
            <a:off x="36512" y="362702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sz="2800" dirty="0" err="1" smtClean="0"/>
              <a:t>Apresentar</a:t>
            </a:r>
            <a:r>
              <a:rPr lang="fr-FR" sz="2800" dirty="0" smtClean="0"/>
              <a:t> as </a:t>
            </a:r>
            <a:r>
              <a:rPr lang="fr-FR" sz="2800" dirty="0" err="1" smtClean="0"/>
              <a:t>tendências</a:t>
            </a:r>
            <a:r>
              <a:rPr lang="fr-FR" sz="2800" dirty="0" smtClean="0"/>
              <a:t> </a:t>
            </a:r>
            <a:r>
              <a:rPr lang="fr-FR" sz="2800" dirty="0" err="1" smtClean="0"/>
              <a:t>recentes</a:t>
            </a:r>
            <a:r>
              <a:rPr lang="fr-FR" sz="2800" dirty="0" smtClean="0"/>
              <a:t> dos </a:t>
            </a:r>
            <a:r>
              <a:rPr lang="fr-FR" sz="2800" dirty="0" err="1" smtClean="0"/>
              <a:t>fluxos</a:t>
            </a:r>
            <a:r>
              <a:rPr lang="fr-FR" sz="2800" dirty="0" smtClean="0"/>
              <a:t> de </a:t>
            </a:r>
            <a:r>
              <a:rPr lang="fr-FR" sz="2800" dirty="0" err="1" smtClean="0"/>
              <a:t>comércio</a:t>
            </a:r>
            <a:r>
              <a:rPr lang="fr-FR" sz="2800" dirty="0" smtClean="0"/>
              <a:t> </a:t>
            </a:r>
            <a:r>
              <a:rPr lang="fr-FR" sz="2800" dirty="0" err="1" smtClean="0"/>
              <a:t>internacional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35496" y="105273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sz="2800" dirty="0" err="1" smtClean="0"/>
              <a:t>Apresentar</a:t>
            </a:r>
            <a:r>
              <a:rPr lang="fr-FR" sz="2800" dirty="0" smtClean="0"/>
              <a:t> os </a:t>
            </a:r>
            <a:r>
              <a:rPr lang="fr-FR" sz="2800" dirty="0" err="1" smtClean="0"/>
              <a:t>objetivos</a:t>
            </a:r>
            <a:r>
              <a:rPr lang="fr-FR" sz="2800" dirty="0" smtClean="0"/>
              <a:t> da disciplina de </a:t>
            </a:r>
            <a:r>
              <a:rPr lang="fr-FR" sz="2800" dirty="0" err="1" smtClean="0"/>
              <a:t>Economia</a:t>
            </a:r>
            <a:r>
              <a:rPr lang="fr-FR" sz="2800" dirty="0" smtClean="0"/>
              <a:t> </a:t>
            </a:r>
            <a:r>
              <a:rPr lang="fr-FR" sz="2800" dirty="0" err="1" smtClean="0"/>
              <a:t>Internacional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10"/>
          <p:cNvSpPr/>
          <p:nvPr/>
        </p:nvSpPr>
        <p:spPr>
          <a:xfrm>
            <a:off x="3562750" y="332656"/>
            <a:ext cx="2018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Bibliografia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6" name="Rectângulo 5"/>
          <p:cNvSpPr/>
          <p:nvPr/>
        </p:nvSpPr>
        <p:spPr>
          <a:xfrm>
            <a:off x="0" y="2690336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1" dirty="0" err="1" smtClean="0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b="1" dirty="0" err="1" smtClean="0">
                <a:latin typeface="Times New Roman" pitchFamily="18" charset="0"/>
                <a:cs typeface="Times New Roman" pitchFamily="18" charset="0"/>
              </a:rPr>
              <a:t>Trade</a:t>
            </a:r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b="1" dirty="0" err="1" smtClean="0">
                <a:latin typeface="Times New Roman" pitchFamily="18" charset="0"/>
                <a:cs typeface="Times New Roman" pitchFamily="18" charset="0"/>
              </a:rPr>
              <a:t>Organization</a:t>
            </a:r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 (2014); </a:t>
            </a:r>
            <a:r>
              <a:rPr lang="pt-PT" sz="2800" i="1" dirty="0" err="1" smtClean="0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pt-PT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i="1" dirty="0" err="1" smtClean="0">
                <a:latin typeface="Times New Roman" pitchFamily="18" charset="0"/>
                <a:cs typeface="Times New Roman" pitchFamily="18" charset="0"/>
              </a:rPr>
              <a:t>Trade</a:t>
            </a:r>
            <a:r>
              <a:rPr lang="pt-PT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i="1" dirty="0" err="1" smtClean="0">
                <a:latin typeface="Times New Roman" pitchFamily="18" charset="0"/>
                <a:cs typeface="Times New Roman" pitchFamily="18" charset="0"/>
              </a:rPr>
              <a:t>Report</a:t>
            </a:r>
            <a:r>
              <a:rPr lang="pt-PT" sz="2800" i="1" dirty="0" smtClean="0">
                <a:latin typeface="Times New Roman" pitchFamily="18" charset="0"/>
                <a:cs typeface="Times New Roman" pitchFamily="18" charset="0"/>
              </a:rPr>
              <a:t> 2015 – </a:t>
            </a:r>
            <a:r>
              <a:rPr lang="pt-PT" sz="2800" b="1" i="1" dirty="0" err="1" smtClean="0">
                <a:latin typeface="Times New Roman" pitchFamily="18" charset="0"/>
                <a:cs typeface="Times New Roman" pitchFamily="18" charset="0"/>
              </a:rPr>
              <a:t>Speeding</a:t>
            </a:r>
            <a:r>
              <a:rPr lang="pt-PT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b="1" i="1" dirty="0" err="1" smtClean="0"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pt-PT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b="1" i="1" dirty="0" err="1" smtClean="0">
                <a:latin typeface="Times New Roman" pitchFamily="18" charset="0"/>
                <a:cs typeface="Times New Roman" pitchFamily="18" charset="0"/>
              </a:rPr>
              <a:t>trade</a:t>
            </a:r>
            <a:r>
              <a:rPr lang="pt-PT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PT" sz="2800" b="1" i="1" dirty="0" err="1" smtClean="0">
                <a:latin typeface="Times New Roman" pitchFamily="18" charset="0"/>
                <a:cs typeface="Times New Roman" pitchFamily="18" charset="0"/>
              </a:rPr>
              <a:t>benefits</a:t>
            </a:r>
            <a:r>
              <a:rPr lang="pt-PT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b="1" i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pt-PT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b="1" i="1" dirty="0" err="1" smtClean="0">
                <a:latin typeface="Times New Roman" pitchFamily="18" charset="0"/>
                <a:cs typeface="Times New Roman" pitchFamily="18" charset="0"/>
              </a:rPr>
              <a:t>challenges</a:t>
            </a:r>
            <a:r>
              <a:rPr lang="pt-PT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b="1" i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pt-PT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b="1" i="1" dirty="0" err="1" smtClean="0">
                <a:latin typeface="Times New Roman" pitchFamily="18" charset="0"/>
                <a:cs typeface="Times New Roman" pitchFamily="18" charset="0"/>
              </a:rPr>
              <a:t>implementing</a:t>
            </a:r>
            <a:r>
              <a:rPr lang="pt-PT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b="1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t-PT" sz="2800" b="1" i="1" dirty="0" smtClean="0">
                <a:latin typeface="Times New Roman" pitchFamily="18" charset="0"/>
                <a:cs typeface="Times New Roman" pitchFamily="18" charset="0"/>
              </a:rPr>
              <a:t> WTO </a:t>
            </a:r>
            <a:r>
              <a:rPr lang="pt-PT" sz="2800" b="1" i="1" dirty="0" err="1" smtClean="0">
                <a:latin typeface="Times New Roman" pitchFamily="18" charset="0"/>
                <a:cs typeface="Times New Roman" pitchFamily="18" charset="0"/>
              </a:rPr>
              <a:t>Trade</a:t>
            </a:r>
            <a:r>
              <a:rPr lang="pt-PT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b="1" i="1" dirty="0" err="1" smtClean="0">
                <a:latin typeface="Times New Roman" pitchFamily="18" charset="0"/>
                <a:cs typeface="Times New Roman" pitchFamily="18" charset="0"/>
              </a:rPr>
              <a:t>Facilitation</a:t>
            </a:r>
            <a:r>
              <a:rPr lang="pt-PT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b="1" i="1" dirty="0" err="1" smtClean="0">
                <a:latin typeface="Times New Roman" pitchFamily="18" charset="0"/>
                <a:cs typeface="Times New Roman" pitchFamily="18" charset="0"/>
              </a:rPr>
              <a:t>Agreement</a:t>
            </a:r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world economy and trade in 2014 and early 2015,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páginas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12 a 29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179512" y="5230941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https://www.wto.org/english/res_e/booksp_e/world_trade_report15_e.pdf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782361" y="44624"/>
            <a:ext cx="1683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Conteúdo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6512" y="206084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800" dirty="0" smtClean="0"/>
              <a:t>1.1. Objetivos da "Economia Internacional"</a:t>
            </a:r>
            <a:endParaRPr lang="pt-PT" sz="28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6512" y="357243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800" dirty="0" smtClean="0"/>
              <a:t>1.2. Fluxos e tendências do comércio internacional</a:t>
            </a:r>
            <a:endParaRPr lang="pt-PT" sz="2800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6" name="Rectângulo 5"/>
          <p:cNvSpPr/>
          <p:nvPr/>
        </p:nvSpPr>
        <p:spPr>
          <a:xfrm>
            <a:off x="0" y="269033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(Ver programa da disciplina)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6512" y="26064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dirty="0" smtClean="0"/>
              <a:t>1.1. Objetivos da "Economia Internacional"</a:t>
            </a:r>
            <a:endParaRPr lang="pt-P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6512" y="1037054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smtClean="0">
                <a:sym typeface="Symbol"/>
              </a:rPr>
              <a:t></a:t>
            </a:r>
            <a:r>
              <a:rPr lang="fr-FR" sz="2800" dirty="0" smtClean="0"/>
              <a:t> O </a:t>
            </a:r>
            <a:r>
              <a:rPr lang="fr-FR" sz="2800" dirty="0" err="1" smtClean="0"/>
              <a:t>comércio</a:t>
            </a:r>
            <a:r>
              <a:rPr lang="fr-FR" sz="2800" dirty="0" smtClean="0"/>
              <a:t> </a:t>
            </a:r>
            <a:r>
              <a:rPr lang="fr-FR" sz="2800" dirty="0" err="1" smtClean="0"/>
              <a:t>internacional</a:t>
            </a:r>
            <a:r>
              <a:rPr lang="fr-FR" sz="2800" dirty="0" smtClean="0"/>
              <a:t> </a:t>
            </a:r>
            <a:r>
              <a:rPr lang="fr-FR" sz="2800" dirty="0" err="1" smtClean="0"/>
              <a:t>permite</a:t>
            </a:r>
            <a:r>
              <a:rPr lang="fr-FR" sz="2800" dirty="0" smtClean="0"/>
              <a:t> </a:t>
            </a:r>
            <a:r>
              <a:rPr lang="fr-FR" sz="2800" dirty="0" err="1" smtClean="0"/>
              <a:t>manter</a:t>
            </a:r>
            <a:r>
              <a:rPr lang="fr-FR" sz="2800" dirty="0" smtClean="0"/>
              <a:t> </a:t>
            </a:r>
            <a:r>
              <a:rPr lang="fr-FR" sz="2800" dirty="0" err="1" smtClean="0"/>
              <a:t>elevados</a:t>
            </a:r>
            <a:r>
              <a:rPr lang="fr-FR" sz="2800" dirty="0" smtClean="0"/>
              <a:t> </a:t>
            </a:r>
            <a:r>
              <a:rPr lang="fr-FR" sz="2800" dirty="0" err="1" smtClean="0"/>
              <a:t>níveis</a:t>
            </a:r>
            <a:r>
              <a:rPr lang="fr-FR" sz="2800" dirty="0" smtClean="0"/>
              <a:t> de </a:t>
            </a:r>
            <a:r>
              <a:rPr lang="fr-FR" sz="2800" dirty="0" err="1" smtClean="0"/>
              <a:t>acumulação</a:t>
            </a:r>
            <a:r>
              <a:rPr lang="fr-FR" sz="2800" dirty="0" smtClean="0"/>
              <a:t> de capital </a:t>
            </a:r>
            <a:r>
              <a:rPr lang="fr-FR" sz="2800" dirty="0" err="1" smtClean="0"/>
              <a:t>reforçando</a:t>
            </a:r>
            <a:r>
              <a:rPr lang="fr-FR" sz="2800" dirty="0" smtClean="0"/>
              <a:t> a </a:t>
            </a:r>
            <a:r>
              <a:rPr lang="fr-FR" sz="2800" dirty="0" err="1" smtClean="0"/>
              <a:t>tendência</a:t>
            </a:r>
            <a:r>
              <a:rPr lang="fr-FR" sz="2800" dirty="0" smtClean="0"/>
              <a:t> para a </a:t>
            </a:r>
            <a:r>
              <a:rPr lang="fr-FR" sz="2800" dirty="0" err="1" smtClean="0"/>
              <a:t>igualização</a:t>
            </a:r>
            <a:r>
              <a:rPr lang="fr-FR" sz="2800" dirty="0" smtClean="0"/>
              <a:t> da </a:t>
            </a:r>
            <a:r>
              <a:rPr lang="fr-FR" sz="2800" dirty="0" err="1" smtClean="0"/>
              <a:t>remuneração</a:t>
            </a:r>
            <a:r>
              <a:rPr lang="fr-FR" sz="2800" dirty="0" smtClean="0"/>
              <a:t> do </a:t>
            </a:r>
            <a:r>
              <a:rPr lang="fr-FR" sz="2800" dirty="0" err="1" smtClean="0"/>
              <a:t>investimento</a:t>
            </a:r>
            <a:r>
              <a:rPr lang="fr-FR" sz="2800" dirty="0" smtClean="0"/>
              <a:t> (</a:t>
            </a:r>
            <a:r>
              <a:rPr lang="fr-FR" sz="2800" dirty="0" err="1" smtClean="0"/>
              <a:t>teorema</a:t>
            </a:r>
            <a:r>
              <a:rPr lang="fr-FR" sz="2800" dirty="0" smtClean="0"/>
              <a:t> da </a:t>
            </a:r>
            <a:r>
              <a:rPr lang="fr-FR" sz="2800" dirty="0" err="1" smtClean="0"/>
              <a:t>igualização</a:t>
            </a:r>
            <a:r>
              <a:rPr lang="fr-FR" sz="2800" dirty="0" smtClean="0"/>
              <a:t> do </a:t>
            </a:r>
            <a:r>
              <a:rPr lang="fr-FR" sz="2800" dirty="0" err="1" smtClean="0"/>
              <a:t>preço</a:t>
            </a:r>
            <a:r>
              <a:rPr lang="fr-FR" sz="2800" dirty="0" smtClean="0"/>
              <a:t> dos </a:t>
            </a:r>
            <a:r>
              <a:rPr lang="fr-FR" sz="2800" dirty="0" err="1" smtClean="0"/>
              <a:t>fatores</a:t>
            </a:r>
            <a:r>
              <a:rPr lang="fr-FR" sz="2800" dirty="0" smtClean="0"/>
              <a:t>)</a:t>
            </a:r>
            <a:endParaRPr lang="pt-PT" sz="28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6512" y="3140968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smtClean="0">
                <a:sym typeface="Symbol"/>
              </a:rPr>
              <a:t></a:t>
            </a:r>
            <a:r>
              <a:rPr lang="fr-FR" sz="2800" dirty="0" smtClean="0"/>
              <a:t> O </a:t>
            </a:r>
            <a:r>
              <a:rPr lang="fr-FR" sz="2800" dirty="0" err="1" smtClean="0"/>
              <a:t>comércio</a:t>
            </a:r>
            <a:r>
              <a:rPr lang="fr-FR" sz="2800" dirty="0" smtClean="0"/>
              <a:t> </a:t>
            </a:r>
            <a:r>
              <a:rPr lang="fr-FR" sz="2800" dirty="0" err="1" smtClean="0"/>
              <a:t>internacional</a:t>
            </a:r>
            <a:r>
              <a:rPr lang="fr-FR" sz="2800" dirty="0" smtClean="0"/>
              <a:t> </a:t>
            </a:r>
            <a:r>
              <a:rPr lang="fr-FR" sz="2800" dirty="0" err="1" smtClean="0"/>
              <a:t>incentiva</a:t>
            </a:r>
            <a:r>
              <a:rPr lang="fr-FR" sz="2800" dirty="0" smtClean="0"/>
              <a:t> a </a:t>
            </a:r>
            <a:r>
              <a:rPr lang="fr-FR" sz="2800" dirty="0" err="1" smtClean="0"/>
              <a:t>inovação</a:t>
            </a:r>
            <a:r>
              <a:rPr lang="fr-FR" sz="2800" dirty="0" smtClean="0"/>
              <a:t> (</a:t>
            </a:r>
            <a:r>
              <a:rPr lang="fr-FR" sz="2800" i="1" dirty="0" err="1" smtClean="0"/>
              <a:t>learning</a:t>
            </a:r>
            <a:r>
              <a:rPr lang="fr-FR" sz="2800" i="1" dirty="0" smtClean="0"/>
              <a:t>-by-</a:t>
            </a:r>
            <a:r>
              <a:rPr lang="fr-FR" sz="2800" i="1" dirty="0" err="1" smtClean="0"/>
              <a:t>doing</a:t>
            </a:r>
            <a:r>
              <a:rPr lang="fr-FR" sz="2800" dirty="0" smtClean="0"/>
              <a:t>; </a:t>
            </a:r>
            <a:r>
              <a:rPr lang="fr-FR" sz="2800" dirty="0" err="1" smtClean="0"/>
              <a:t>alargamento</a:t>
            </a:r>
            <a:r>
              <a:rPr lang="fr-FR" sz="2800" dirty="0" smtClean="0"/>
              <a:t> do </a:t>
            </a:r>
            <a:r>
              <a:rPr lang="fr-FR" sz="2800" dirty="0" err="1" smtClean="0"/>
              <a:t>mercado</a:t>
            </a:r>
            <a:r>
              <a:rPr lang="fr-FR" sz="2800" dirty="0" smtClean="0"/>
              <a:t>; </a:t>
            </a:r>
            <a:r>
              <a:rPr lang="fr-FR" sz="2800" i="1" dirty="0" err="1" smtClean="0"/>
              <a:t>spillovers</a:t>
            </a:r>
            <a:r>
              <a:rPr lang="fr-FR" sz="2800" dirty="0" smtClean="0"/>
              <a:t>; </a:t>
            </a:r>
            <a:r>
              <a:rPr lang="fr-FR" sz="2800" dirty="0" err="1" smtClean="0"/>
              <a:t>economias</a:t>
            </a:r>
            <a:r>
              <a:rPr lang="fr-FR" sz="2800" dirty="0" smtClean="0"/>
              <a:t> de escala)</a:t>
            </a:r>
            <a:endParaRPr lang="pt-PT" sz="28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36512" y="4925486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smtClean="0">
                <a:sym typeface="Symbol"/>
              </a:rPr>
              <a:t></a:t>
            </a:r>
            <a:r>
              <a:rPr lang="fr-FR" sz="2800" dirty="0" smtClean="0"/>
              <a:t> O </a:t>
            </a:r>
            <a:r>
              <a:rPr lang="fr-FR" sz="2800" dirty="0" err="1" smtClean="0"/>
              <a:t>comércio</a:t>
            </a:r>
            <a:r>
              <a:rPr lang="fr-FR" sz="2800" dirty="0" smtClean="0"/>
              <a:t> </a:t>
            </a:r>
            <a:r>
              <a:rPr lang="fr-FR" sz="2800" dirty="0" err="1" smtClean="0"/>
              <a:t>internacional</a:t>
            </a:r>
            <a:r>
              <a:rPr lang="fr-FR" sz="2800" dirty="0" smtClean="0"/>
              <a:t>  </a:t>
            </a:r>
            <a:r>
              <a:rPr lang="fr-FR" sz="2800" dirty="0" err="1" smtClean="0"/>
              <a:t>estimula</a:t>
            </a:r>
            <a:r>
              <a:rPr lang="fr-FR" sz="2800" dirty="0" smtClean="0"/>
              <a:t> a </a:t>
            </a:r>
            <a:r>
              <a:rPr lang="fr-FR" sz="2800" dirty="0" err="1" smtClean="0"/>
              <a:t>adoção</a:t>
            </a:r>
            <a:r>
              <a:rPr lang="fr-FR" sz="2800" dirty="0" smtClean="0"/>
              <a:t> de </a:t>
            </a:r>
            <a:r>
              <a:rPr lang="fr-FR" sz="2800" dirty="0" err="1" smtClean="0"/>
              <a:t>enquadramentos</a:t>
            </a:r>
            <a:r>
              <a:rPr lang="fr-FR" sz="2800" dirty="0" smtClean="0"/>
              <a:t> </a:t>
            </a:r>
            <a:r>
              <a:rPr lang="fr-FR" sz="2800" dirty="0" err="1" smtClean="0"/>
              <a:t>instituicionais</a:t>
            </a:r>
            <a:r>
              <a:rPr lang="fr-FR" sz="2800" dirty="0" smtClean="0"/>
              <a:t> </a:t>
            </a:r>
            <a:r>
              <a:rPr lang="fr-FR" sz="2800" dirty="0" err="1" smtClean="0"/>
              <a:t>competitivos</a:t>
            </a:r>
            <a:r>
              <a:rPr lang="fr-FR" sz="2800" dirty="0" smtClean="0"/>
              <a:t> (</a:t>
            </a:r>
            <a:r>
              <a:rPr lang="fr-FR" sz="2800" dirty="0" err="1" smtClean="0"/>
              <a:t>transparência</a:t>
            </a:r>
            <a:r>
              <a:rPr lang="fr-FR" sz="2800" dirty="0" smtClean="0"/>
              <a:t>, </a:t>
            </a:r>
            <a:r>
              <a:rPr lang="fr-FR" sz="2800" dirty="0" err="1" smtClean="0"/>
              <a:t>regras</a:t>
            </a:r>
            <a:r>
              <a:rPr lang="fr-FR" sz="2800" dirty="0" smtClean="0"/>
              <a:t> </a:t>
            </a:r>
            <a:r>
              <a:rPr lang="fr-FR" sz="2800" dirty="0" err="1" smtClean="0"/>
              <a:t>técnicas</a:t>
            </a:r>
            <a:r>
              <a:rPr lang="fr-FR" sz="2800" dirty="0" smtClean="0"/>
              <a:t>, </a:t>
            </a:r>
            <a:r>
              <a:rPr lang="fr-FR" sz="2800" dirty="0" err="1" smtClean="0"/>
              <a:t>subsídios</a:t>
            </a:r>
            <a:r>
              <a:rPr lang="fr-FR" sz="2800" dirty="0" smtClean="0"/>
              <a:t>, </a:t>
            </a:r>
            <a:r>
              <a:rPr lang="fr-FR" sz="2800" dirty="0" err="1" smtClean="0"/>
              <a:t>direitos</a:t>
            </a:r>
            <a:r>
              <a:rPr lang="fr-FR" sz="2800" dirty="0" smtClean="0"/>
              <a:t> de </a:t>
            </a:r>
            <a:r>
              <a:rPr lang="fr-FR" sz="2800" dirty="0" err="1" smtClean="0"/>
              <a:t>propriedade</a:t>
            </a:r>
            <a:r>
              <a:rPr lang="fr-FR" sz="2800" dirty="0" smtClean="0"/>
              <a:t>)</a:t>
            </a:r>
            <a:endParaRPr lang="pt-PT" sz="2800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36512" y="26006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dirty="0" smtClean="0"/>
              <a:t>1.2. Fluxos e tendências do comércio internacional</a:t>
            </a:r>
            <a:endParaRPr lang="pt-P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6512" y="26006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dirty="0" smtClean="0"/>
              <a:t>1.2. Fluxos e tendências do comércio internacional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33463"/>
            <a:ext cx="7848872" cy="549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6512" y="26006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dirty="0" smtClean="0"/>
              <a:t>1.2. Fluxos e tendências do comércio internacional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765" y="1053336"/>
            <a:ext cx="812647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6512" y="26006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dirty="0" smtClean="0"/>
              <a:t>1.2. Fluxos e tendências do comércio internacional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142" y="908720"/>
            <a:ext cx="7903716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1865</TotalTime>
  <Words>306</Words>
  <Application>Microsoft Office PowerPoint</Application>
  <PresentationFormat>Apresentação no Ecrã (4:3)</PresentationFormat>
  <Paragraphs>43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Fluxo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Vítor</dc:creator>
  <cp:lastModifiedBy>Vítor</cp:lastModifiedBy>
  <cp:revision>369</cp:revision>
  <dcterms:created xsi:type="dcterms:W3CDTF">2015-06-22T19:08:08Z</dcterms:created>
  <dcterms:modified xsi:type="dcterms:W3CDTF">2016-09-08T11:39:14Z</dcterms:modified>
</cp:coreProperties>
</file>